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ørøen Arne" userId="77caff36-2c7f-4bf1-afb9-b9a4690d1a7c" providerId="ADAL" clId="{C354FC0B-CB09-409B-8FD5-0049D261290C}"/>
    <pc:docChg chg="modSld modNotesMaster modHandout">
      <pc:chgData name="Bjørøen Arne" userId="77caff36-2c7f-4bf1-afb9-b9a4690d1a7c" providerId="ADAL" clId="{C354FC0B-CB09-409B-8FD5-0049D261290C}" dt="2022-01-19T13:20:44.623" v="0"/>
      <pc:docMkLst>
        <pc:docMk/>
      </pc:docMkLst>
      <pc:sldChg chg="modNotes">
        <pc:chgData name="Bjørøen Arne" userId="77caff36-2c7f-4bf1-afb9-b9a4690d1a7c" providerId="ADAL" clId="{C354FC0B-CB09-409B-8FD5-0049D261290C}" dt="2022-01-19T13:20:44.623" v="0"/>
        <pc:sldMkLst>
          <pc:docMk/>
          <pc:sldMk cId="0" sldId="258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oljedirektoratet-my.sharepoint.com/personal/arne_bjoroen_npd_no/Documents/Dokumenter/Prod%20tall/Januar-22/Prod_data_pressemelding-202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https://oljedirektoratet-my.sharepoint.com/personal/arne_bjoroen_npd_no/Documents/Dokumenter/Prod%20tall/Januar-22/Prod_data_pressemelding-202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https://oljedirektoratet-my.sharepoint.com/personal/arne_bjoroen_npd_no/Documents/Dokumenter/Prod%20tall/Januar-22/Prod_data_pressemelding-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46688994886543"/>
          <c:y val="0.14772381792682771"/>
          <c:w val="0.87342172147902863"/>
          <c:h val="0.691598648126837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'produksjonsdata-Sm3'!$A$50</c:f>
              <c:strCache>
                <c:ptCount val="1"/>
                <c:pt idx="0">
                  <c:v>Daily production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1906-49F0-AF13-BDF03C4EC21A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1906-49F0-AF13-BDF03C4EC21A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1906-49F0-AF13-BDF03C4EC21A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1906-49F0-AF13-BDF03C4EC21A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1906-49F0-AF13-BDF03C4EC21A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1906-49F0-AF13-BDF03C4EC21A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1906-49F0-AF13-BDF03C4EC21A}"/>
              </c:ext>
            </c:extLst>
          </c:dPt>
          <c:dPt>
            <c:idx val="7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1906-49F0-AF13-BDF03C4EC21A}"/>
              </c:ext>
            </c:extLst>
          </c:dPt>
          <c:dPt>
            <c:idx val="8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1-1906-49F0-AF13-BDF03C4EC21A}"/>
              </c:ext>
            </c:extLst>
          </c:dPt>
          <c:dPt>
            <c:idx val="9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3-1906-49F0-AF13-BDF03C4EC21A}"/>
              </c:ext>
            </c:extLst>
          </c:dPt>
          <c:dPt>
            <c:idx val="1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5-1906-49F0-AF13-BDF03C4EC21A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1906-49F0-AF13-BDF03C4EC21A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1.8129403225806453</c:v>
                </c:pt>
                <c:pt idx="8">
                  <c:v>1.7792313333333334</c:v>
                </c:pt>
                <c:pt idx="9">
                  <c:v>1.818215806451613</c:v>
                </c:pt>
                <c:pt idx="10">
                  <c:v>1.7318466666666665</c:v>
                </c:pt>
                <c:pt idx="11">
                  <c:v>1.8407380645161289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1906-49F0-AF13-BDF03C4EC2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622481136"/>
        <c:axId val="622483096"/>
      </c:barChart>
      <c:lineChart>
        <c:grouping val="standard"/>
        <c:varyColors val="0"/>
        <c:ser>
          <c:idx val="0"/>
          <c:order val="1"/>
          <c:tx>
            <c:strRef>
              <c:f>'produksjonsdata-Sm3'!$A$52</c:f>
              <c:strCache>
                <c:ptCount val="1"/>
                <c:pt idx="0">
                  <c:v>Forecast </c:v>
                </c:pt>
              </c:strCache>
            </c:strRef>
          </c:tx>
          <c:spPr>
            <a:ln w="66675">
              <a:noFill/>
              <a:prstDash val="sysDot"/>
            </a:ln>
            <a:effectLst>
              <a:outerShdw sx="1000" sy="1000" algn="tl" rotWithShape="0">
                <a:prstClr val="black"/>
              </a:outerShdw>
            </a:effectLst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>
                <a:outerShdw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dag'!$C$20:$C$31</c:f>
              <c:numCache>
                <c:formatCode>0.000</c:formatCode>
                <c:ptCount val="12"/>
                <c:pt idx="0">
                  <c:v>1.8041377252428146</c:v>
                </c:pt>
                <c:pt idx="1">
                  <c:v>1.7853115606162251</c:v>
                </c:pt>
                <c:pt idx="2">
                  <c:v>1.7847148153634538</c:v>
                </c:pt>
                <c:pt idx="3">
                  <c:v>1.6712998914179638</c:v>
                </c:pt>
                <c:pt idx="4">
                  <c:v>1.5910816836840289</c:v>
                </c:pt>
                <c:pt idx="5">
                  <c:v>1.7364778745751708</c:v>
                </c:pt>
                <c:pt idx="6">
                  <c:v>1.7522631306133101</c:v>
                </c:pt>
                <c:pt idx="7">
                  <c:v>1.7602852324990865</c:v>
                </c:pt>
                <c:pt idx="8">
                  <c:v>1.753439045452537</c:v>
                </c:pt>
                <c:pt idx="9">
                  <c:v>1.7657813852501556</c:v>
                </c:pt>
                <c:pt idx="10">
                  <c:v>1.8206639959817976</c:v>
                </c:pt>
                <c:pt idx="11">
                  <c:v>1.8454685765393857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1906-49F0-AF13-BDF03C4EC21A}"/>
            </c:ext>
          </c:extLst>
        </c:ser>
        <c:ser>
          <c:idx val="2"/>
          <c:order val="2"/>
          <c:tx>
            <c:strRef>
              <c:f>'produksjonsdata-Sm3'!$A$54</c:f>
              <c:strCache>
                <c:ptCount val="1"/>
                <c:pt idx="0">
                  <c:v>Daily production 2020</c:v>
                </c:pt>
              </c:strCache>
            </c:strRef>
          </c:tx>
          <c:spPr>
            <a:ln w="66675">
              <a:noFill/>
              <a:prstDash val="solid"/>
            </a:ln>
            <a:effectLst>
              <a:outerShdw blurRad="50800" dist="38100" dir="2700000" sx="1000" sy="1000" algn="tl" rotWithShape="0">
                <a:prstClr val="black"/>
              </a:outerShdw>
            </a:effectLst>
          </c:spPr>
          <c:marker>
            <c:symbol val="circle"/>
            <c:size val="8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>
                <a:outerShdw blurRad="50800" dist="38100" dir="2700000"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dag'!$D$8:$D$19</c:f>
              <c:numCache>
                <c:formatCode>0.000</c:formatCode>
                <c:ptCount val="12"/>
                <c:pt idx="0">
                  <c:v>1.6536612903225807</c:v>
                </c:pt>
                <c:pt idx="1">
                  <c:v>1.7605493103448278</c:v>
                </c:pt>
                <c:pt idx="2">
                  <c:v>1.7074306451612902</c:v>
                </c:pt>
                <c:pt idx="3">
                  <c:v>1.7614096666666665</c:v>
                </c:pt>
                <c:pt idx="4">
                  <c:v>1.7534896774193547</c:v>
                </c:pt>
                <c:pt idx="5">
                  <c:v>1.542937</c:v>
                </c:pt>
                <c:pt idx="6">
                  <c:v>1.7453735483870969</c:v>
                </c:pt>
                <c:pt idx="7">
                  <c:v>1.7248803225806451</c:v>
                </c:pt>
                <c:pt idx="8">
                  <c:v>1.4848593333333333</c:v>
                </c:pt>
                <c:pt idx="9">
                  <c:v>1.6151096774193547</c:v>
                </c:pt>
                <c:pt idx="10">
                  <c:v>1.7318466666666665</c:v>
                </c:pt>
                <c:pt idx="11">
                  <c:v>1.8143606451612906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1906-49F0-AF13-BDF03C4EC2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81136"/>
        <c:axId val="622483096"/>
      </c:lineChart>
      <c:dateAx>
        <c:axId val="622481136"/>
        <c:scaling>
          <c:orientation val="minMax"/>
        </c:scaling>
        <c:delete val="0"/>
        <c:axPos val="b"/>
        <c:numFmt formatCode="[$-409]mmm;@" sourceLinked="0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nb-NO"/>
          </a:p>
        </c:txPr>
        <c:crossAx val="622483096"/>
        <c:crosses val="autoZero"/>
        <c:auto val="1"/>
        <c:lblOffset val="100"/>
        <c:baseTimeUnit val="months"/>
      </c:dateAx>
      <c:valAx>
        <c:axId val="62248309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200"/>
                  <a:t>Mill. bbl/day </a:t>
                </a:r>
              </a:p>
            </c:rich>
          </c:tx>
          <c:layout>
            <c:manualLayout>
              <c:xMode val="edge"/>
              <c:yMode val="edge"/>
              <c:x val="1.7739231153141338E-2"/>
              <c:y val="7.1391118245941923E-2"/>
            </c:manualLayout>
          </c:layout>
          <c:overlay val="0"/>
        </c:title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 i="0" baseline="0"/>
            </a:pPr>
            <a:endParaRPr lang="nb-NO"/>
          </a:p>
        </c:txPr>
        <c:crossAx val="622481136"/>
        <c:crosses val="autoZero"/>
        <c:crossBetween val="between"/>
        <c:minorUnit val="0.5"/>
      </c:valAx>
      <c:spPr>
        <a:noFill/>
        <a:ln w="12700" cmpd="sng">
          <a:solidFill>
            <a:schemeClr val="tx1"/>
          </a:solidFill>
        </a:ln>
      </c:spPr>
    </c:plotArea>
    <c:legend>
      <c:legendPos val="b"/>
      <c:legendEntry>
        <c:idx val="0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1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2"/>
        <c:txPr>
          <a:bodyPr/>
          <a:lstStyle/>
          <a:p>
            <a:pPr>
              <a:defRPr sz="1400" b="1"/>
            </a:pPr>
            <a:endParaRPr lang="nb-NO"/>
          </a:p>
        </c:txPr>
      </c:legendEntry>
      <c:layout>
        <c:manualLayout>
          <c:xMode val="edge"/>
          <c:yMode val="edge"/>
          <c:x val="0.20790615291303224"/>
          <c:y val="0.92192760981305255"/>
          <c:w val="0.58418758672855298"/>
          <c:h val="4.8466654333719758E-2"/>
        </c:manualLayout>
      </c:layout>
      <c:overlay val="0"/>
      <c:spPr>
        <a:solidFill>
          <a:schemeClr val="bg1"/>
        </a:solidFill>
        <a:ln>
          <a:noFill/>
        </a:ln>
        <a:effectLst>
          <a:outerShdw sx="1000" sy="1000" algn="tl" rotWithShape="0">
            <a:prstClr val="black"/>
          </a:outerShdw>
        </a:effectLst>
      </c:spPr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481312926762071E-2"/>
          <c:y val="0.10111512221651914"/>
          <c:w val="0.92802568754733405"/>
          <c:h val="0.749129173769298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'produksjonsdata-Sm3'!$C$2:$D$2</c:f>
              <c:strCache>
                <c:ptCount val="1"/>
                <c:pt idx="0">
                  <c:v>Oil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1728-4DFE-8AC3-015802075E34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1728-4DFE-8AC3-015802075E34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1728-4DFE-8AC3-015802075E34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1728-4DFE-8AC3-015802075E34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1728-4DFE-8AC3-015802075E34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1728-4DFE-8AC3-015802075E34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1728-4DFE-8AC3-015802075E34}"/>
              </c:ext>
            </c:extLst>
          </c:dPt>
          <c:dPt>
            <c:idx val="7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1728-4DFE-8AC3-015802075E34}"/>
              </c:ext>
            </c:extLst>
          </c:dPt>
          <c:dPt>
            <c:idx val="8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1-1728-4DFE-8AC3-015802075E34}"/>
              </c:ext>
            </c:extLst>
          </c:dPt>
          <c:dPt>
            <c:idx val="9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3-1728-4DFE-8AC3-015802075E34}"/>
              </c:ext>
            </c:extLst>
          </c:dPt>
          <c:dPt>
            <c:idx val="1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5-1728-4DFE-8AC3-015802075E34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1728-4DFE-8AC3-015802075E34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1.8129403225806453</c:v>
                </c:pt>
                <c:pt idx="8">
                  <c:v>1.7792313333333334</c:v>
                </c:pt>
                <c:pt idx="9">
                  <c:v>1.818215806451613</c:v>
                </c:pt>
                <c:pt idx="10">
                  <c:v>1.7318466666666665</c:v>
                </c:pt>
                <c:pt idx="11">
                  <c:v>1.8407380645161289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1728-4DFE-8AC3-015802075E34}"/>
            </c:ext>
          </c:extLst>
        </c:ser>
        <c:ser>
          <c:idx val="1"/>
          <c:order val="1"/>
          <c:tx>
            <c:strRef>
              <c:f>'produksjonsdata-Sm3'!$E$2</c:f>
              <c:strCache>
                <c:ptCount val="1"/>
                <c:pt idx="0">
                  <c:v>Condensate </c:v>
                </c:pt>
              </c:strCache>
            </c:strRef>
          </c:tx>
          <c:spPr>
            <a:pattFill prst="smCheck">
              <a:fgClr>
                <a:srgbClr val="FF00FF"/>
              </a:fgClr>
              <a:bgClr>
                <a:schemeClr val="bg1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dag'!$E$20:$E$31</c:f>
              <c:numCache>
                <c:formatCode>0.000</c:formatCode>
                <c:ptCount val="12"/>
                <c:pt idx="0">
                  <c:v>1.2579999999999999E-2</c:v>
                </c:pt>
                <c:pt idx="1">
                  <c:v>1.3253928571428571E-2</c:v>
                </c:pt>
                <c:pt idx="2">
                  <c:v>1.2174193548387098E-2</c:v>
                </c:pt>
                <c:pt idx="3">
                  <c:v>1.2580000000000001E-2</c:v>
                </c:pt>
                <c:pt idx="4">
                  <c:v>1.2985806451612904E-2</c:v>
                </c:pt>
                <c:pt idx="5">
                  <c:v>1.2370333333333334E-2</c:v>
                </c:pt>
                <c:pt idx="6">
                  <c:v>1.2782903225806452E-2</c:v>
                </c:pt>
                <c:pt idx="7">
                  <c:v>1.2174193548387098E-2</c:v>
                </c:pt>
                <c:pt idx="8">
                  <c:v>1.0483333333333334E-2</c:v>
                </c:pt>
                <c:pt idx="9">
                  <c:v>1.1159677419354839E-2</c:v>
                </c:pt>
                <c:pt idx="10">
                  <c:v>1.2580000000000001E-2</c:v>
                </c:pt>
                <c:pt idx="11">
                  <c:v>9.1306451612903211E-3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1728-4DFE-8AC3-015802075E34}"/>
            </c:ext>
          </c:extLst>
        </c:ser>
        <c:ser>
          <c:idx val="2"/>
          <c:order val="2"/>
          <c:tx>
            <c:strRef>
              <c:f>'produksjonsdata-Sm3'!$F$5</c:f>
              <c:strCache>
                <c:ptCount val="1"/>
                <c:pt idx="0">
                  <c:v>NGL</c:v>
                </c:pt>
              </c:strCache>
            </c:strRef>
          </c:tx>
          <c:spPr>
            <a:pattFill prst="wdUpDiag">
              <a:fgClr>
                <a:srgbClr val="FFFF00"/>
              </a:fgClr>
              <a:bgClr>
                <a:srgbClr val="002060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dag'!$F$20:$F$31</c:f>
              <c:numCache>
                <c:formatCode>0.000</c:formatCode>
                <c:ptCount val="12"/>
                <c:pt idx="0">
                  <c:v>0.30678967741935481</c:v>
                </c:pt>
                <c:pt idx="1">
                  <c:v>0.29855035714285716</c:v>
                </c:pt>
                <c:pt idx="2">
                  <c:v>0.30476064516129031</c:v>
                </c:pt>
                <c:pt idx="3">
                  <c:v>0.26711533333333332</c:v>
                </c:pt>
                <c:pt idx="4">
                  <c:v>0.17104741935483869</c:v>
                </c:pt>
                <c:pt idx="5">
                  <c:v>0.16333033333333333</c:v>
                </c:pt>
                <c:pt idx="6">
                  <c:v>0.26864387096774195</c:v>
                </c:pt>
                <c:pt idx="7">
                  <c:v>0.26620903225806453</c:v>
                </c:pt>
                <c:pt idx="8">
                  <c:v>0.24593899999999999</c:v>
                </c:pt>
                <c:pt idx="9">
                  <c:v>0.23577354838709674</c:v>
                </c:pt>
                <c:pt idx="10">
                  <c:v>0.22790766666666668</c:v>
                </c:pt>
                <c:pt idx="11">
                  <c:v>0.25768709677419355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1728-4DFE-8AC3-015802075E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2478392"/>
        <c:axId val="622483880"/>
      </c:barChart>
      <c:lineChart>
        <c:grouping val="standard"/>
        <c:varyColors val="0"/>
        <c:ser>
          <c:idx val="4"/>
          <c:order val="3"/>
          <c:tx>
            <c:strRef>
              <c:f>'produksjonsdata-Sm3'!$A$52</c:f>
              <c:strCache>
                <c:ptCount val="1"/>
                <c:pt idx="0">
                  <c:v>Forecast </c:v>
                </c:pt>
              </c:strCache>
            </c:strRef>
          </c:tx>
          <c:spPr>
            <a:ln>
              <a:noFill/>
              <a:prstDash val="sysDash"/>
            </a:ln>
          </c:spPr>
          <c:marker>
            <c:symbol val="diamond"/>
            <c:size val="10"/>
            <c:spPr>
              <a:solidFill>
                <a:srgbClr val="C00000"/>
              </a:solidFill>
              <a:ln>
                <a:solidFill>
                  <a:srgbClr val="8064A2">
                    <a:shade val="95000"/>
                    <a:satMod val="105000"/>
                  </a:srgbClr>
                </a:solidFill>
              </a:ln>
            </c:spPr>
          </c:marker>
          <c:val>
            <c:numRef>
              <c:f>'produksjonsdata-per dag'!$M$20:$M$31</c:f>
              <c:numCache>
                <c:formatCode>0.000</c:formatCode>
                <c:ptCount val="12"/>
                <c:pt idx="0">
                  <c:v>2.1172412390909985</c:v>
                </c:pt>
                <c:pt idx="1">
                  <c:v>2.0973318528367857</c:v>
                </c:pt>
                <c:pt idx="2">
                  <c:v>2.092161881197764</c:v>
                </c:pt>
                <c:pt idx="3">
                  <c:v>1.945205331934758</c:v>
                </c:pt>
                <c:pt idx="4">
                  <c:v>1.8071001165709879</c:v>
                </c:pt>
                <c:pt idx="5">
                  <c:v>2.0095590942074781</c:v>
                </c:pt>
                <c:pt idx="6">
                  <c:v>2.0564599657327061</c:v>
                </c:pt>
                <c:pt idx="7">
                  <c:v>2.0558696269457446</c:v>
                </c:pt>
                <c:pt idx="8">
                  <c:v>2.0399175877083113</c:v>
                </c:pt>
                <c:pt idx="9">
                  <c:v>2.0853290288738835</c:v>
                </c:pt>
                <c:pt idx="10">
                  <c:v>2.1418781357712691</c:v>
                </c:pt>
                <c:pt idx="11">
                  <c:v>2.1724895524300263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1728-4DFE-8AC3-015802075E34}"/>
            </c:ext>
          </c:extLst>
        </c:ser>
        <c:ser>
          <c:idx val="3"/>
          <c:order val="4"/>
          <c:tx>
            <c:strRef>
              <c:f>'produksjonsdata-Sm3'!$A$54</c:f>
              <c:strCache>
                <c:ptCount val="1"/>
                <c:pt idx="0">
                  <c:v>Daily production 2020</c:v>
                </c:pt>
              </c:strCache>
            </c:strRef>
          </c:tx>
          <c:spPr>
            <a:ln>
              <a:noFill/>
            </a:ln>
            <a:effectLst/>
          </c:spPr>
          <c:marker>
            <c:symbol val="circle"/>
            <c:size val="9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val>
            <c:numRef>
              <c:f>'produksjonsdata-per dag'!$G$8:$G$19</c:f>
              <c:numCache>
                <c:formatCode>0.000</c:formatCode>
                <c:ptCount val="12"/>
                <c:pt idx="0">
                  <c:v>1.9772919354838707</c:v>
                </c:pt>
                <c:pt idx="1">
                  <c:v>2.1015106896551723</c:v>
                </c:pt>
                <c:pt idx="2">
                  <c:v>2.0574387096774189</c:v>
                </c:pt>
                <c:pt idx="3">
                  <c:v>2.0920540000000001</c:v>
                </c:pt>
                <c:pt idx="4">
                  <c:v>2.0363367741935483</c:v>
                </c:pt>
                <c:pt idx="5">
                  <c:v>1.8572273333333336</c:v>
                </c:pt>
                <c:pt idx="6">
                  <c:v>2.0683954838709675</c:v>
                </c:pt>
                <c:pt idx="7">
                  <c:v>2.0215248387096771</c:v>
                </c:pt>
                <c:pt idx="8">
                  <c:v>1.770635</c:v>
                </c:pt>
                <c:pt idx="9">
                  <c:v>1.8780722580645162</c:v>
                </c:pt>
                <c:pt idx="10">
                  <c:v>2.0308313333333334</c:v>
                </c:pt>
                <c:pt idx="11">
                  <c:v>2.1288606451612906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1728-4DFE-8AC3-015802075E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78392"/>
        <c:axId val="622483880"/>
      </c:lineChart>
      <c:dateAx>
        <c:axId val="622478392"/>
        <c:scaling>
          <c:orientation val="minMax"/>
        </c:scaling>
        <c:delete val="0"/>
        <c:axPos val="b"/>
        <c:numFmt formatCode="[$-409]mmm;@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622483880"/>
        <c:crosses val="autoZero"/>
        <c:auto val="0"/>
        <c:lblOffset val="100"/>
        <c:baseTimeUnit val="months"/>
      </c:dateAx>
      <c:valAx>
        <c:axId val="62248388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/>
            </a:pPr>
            <a:endParaRPr lang="nb-NO"/>
          </a:p>
        </c:txPr>
        <c:crossAx val="622478392"/>
        <c:crosses val="autoZero"/>
        <c:crossBetween val="between"/>
        <c:minorUnit val="0.5"/>
      </c:valAx>
      <c:spPr>
        <a:ln w="12700">
          <a:solidFill>
            <a:srgbClr val="00206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8706787485407594"/>
          <c:y val="0.93038639148540359"/>
          <c:w val="0.61767691283656156"/>
          <c:h val="4.8466654333719723E-2"/>
        </c:manualLayout>
      </c:layout>
      <c:overlay val="0"/>
      <c:spPr>
        <a:solidFill>
          <a:sysClr val="window" lastClr="FFFFFF"/>
        </a:solidFill>
        <a:ln>
          <a:noFill/>
        </a:ln>
        <a:effectLst>
          <a:outerShdw dist="38100" sx="1000" sy="1000" algn="tl" rotWithShape="0">
            <a:sysClr val="window" lastClr="FFFFFF">
              <a:lumMod val="50000"/>
            </a:sysClr>
          </a:outerShdw>
        </a:effectLst>
      </c:spPr>
      <c:txPr>
        <a:bodyPr/>
        <a:lstStyle/>
        <a:p>
          <a:pPr>
            <a:defRPr sz="1400" b="1" i="0" baseline="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12560670903793"/>
          <c:y val="0.12740242482206909"/>
          <c:w val="0.87594162560723265"/>
          <c:h val="0.72673983972255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'produksjonsdata-Sm3'!$A$50</c:f>
              <c:strCache>
                <c:ptCount val="1"/>
                <c:pt idx="0">
                  <c:v>Daily production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A281-4026-B1B3-FE97E977E1A5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A281-4026-B1B3-FE97E977E1A5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A281-4026-B1B3-FE97E977E1A5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A281-4026-B1B3-FE97E977E1A5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A281-4026-B1B3-FE97E977E1A5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A281-4026-B1B3-FE97E977E1A5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A281-4026-B1B3-FE97E977E1A5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F-A281-4026-B1B3-FE97E977E1A5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1-A281-4026-B1B3-FE97E977E1A5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3-A281-4026-B1B3-FE97E977E1A5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5-A281-4026-B1B3-FE97E977E1A5}"/>
              </c:ext>
            </c:extLst>
          </c:dPt>
          <c:dPt>
            <c:idx val="11"/>
            <c:invertIfNegative val="0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17-A281-4026-B1B3-FE97E977E1A5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dag'!$I$20:$I$31</c:f>
              <c:numCache>
                <c:formatCode>0.000</c:formatCode>
                <c:ptCount val="12"/>
                <c:pt idx="0">
                  <c:v>330.22580645161293</c:v>
                </c:pt>
                <c:pt idx="1">
                  <c:v>321.14285714285717</c:v>
                </c:pt>
                <c:pt idx="2">
                  <c:v>318.06451612903226</c:v>
                </c:pt>
                <c:pt idx="3">
                  <c:v>312.73333333333335</c:v>
                </c:pt>
                <c:pt idx="4">
                  <c:v>280.48387096774195</c:v>
                </c:pt>
                <c:pt idx="5">
                  <c:v>261.7</c:v>
                </c:pt>
                <c:pt idx="6">
                  <c:v>310.38709677419354</c:v>
                </c:pt>
                <c:pt idx="7">
                  <c:v>307.83870967741933</c:v>
                </c:pt>
                <c:pt idx="8">
                  <c:v>301.16666666666669</c:v>
                </c:pt>
                <c:pt idx="9">
                  <c:v>344.41935483870969</c:v>
                </c:pt>
                <c:pt idx="10">
                  <c:v>346.33333333333331</c:v>
                </c:pt>
                <c:pt idx="11">
                  <c:v>353.09677419354841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A281-4026-B1B3-FE97E977E1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-25"/>
        <c:axId val="461177136"/>
        <c:axId val="461181056"/>
      </c:barChart>
      <c:lineChart>
        <c:grouping val="standard"/>
        <c:varyColors val="0"/>
        <c:ser>
          <c:idx val="2"/>
          <c:order val="1"/>
          <c:tx>
            <c:strRef>
              <c:f>'produksjonsdata-Sm3'!$A$62</c:f>
              <c:strCache>
                <c:ptCount val="1"/>
                <c:pt idx="0">
                  <c:v>Forecast 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rgbClr val="00B050"/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dag'!$H$20:$H$31</c:f>
              <c:numCache>
                <c:formatCode>0.000</c:formatCode>
                <c:ptCount val="12"/>
                <c:pt idx="0">
                  <c:v>321.84045074107485</c:v>
                </c:pt>
                <c:pt idx="1">
                  <c:v>321.16772058727537</c:v>
                </c:pt>
                <c:pt idx="2">
                  <c:v>318.75137413594678</c:v>
                </c:pt>
                <c:pt idx="3">
                  <c:v>275.72011018079098</c:v>
                </c:pt>
                <c:pt idx="4">
                  <c:v>273.81983516002185</c:v>
                </c:pt>
                <c:pt idx="5">
                  <c:v>285.08323469706954</c:v>
                </c:pt>
                <c:pt idx="6">
                  <c:v>316.32614467928187</c:v>
                </c:pt>
                <c:pt idx="7">
                  <c:v>312.55813582692639</c:v>
                </c:pt>
                <c:pt idx="8">
                  <c:v>287.9306111378819</c:v>
                </c:pt>
                <c:pt idx="9">
                  <c:v>331.28439737853716</c:v>
                </c:pt>
                <c:pt idx="10">
                  <c:v>330.72963263961134</c:v>
                </c:pt>
                <c:pt idx="11">
                  <c:v>334.2371780238546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A281-4026-B1B3-FE97E977E1A5}"/>
            </c:ext>
          </c:extLst>
        </c:ser>
        <c:ser>
          <c:idx val="1"/>
          <c:order val="2"/>
          <c:tx>
            <c:strRef>
              <c:f>'produksjonsdata-Sm3'!$A$54</c:f>
              <c:strCache>
                <c:ptCount val="1"/>
                <c:pt idx="0">
                  <c:v>Daily production 2020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dag'!$I$8:$I$19</c:f>
              <c:numCache>
                <c:formatCode>0.000</c:formatCode>
                <c:ptCount val="12"/>
                <c:pt idx="0">
                  <c:v>338.12903225806451</c:v>
                </c:pt>
                <c:pt idx="1">
                  <c:v>340.72413793103448</c:v>
                </c:pt>
                <c:pt idx="2">
                  <c:v>345.67741935483872</c:v>
                </c:pt>
                <c:pt idx="3">
                  <c:v>302.83333333333331</c:v>
                </c:pt>
                <c:pt idx="4">
                  <c:v>264.22580645161293</c:v>
                </c:pt>
                <c:pt idx="5">
                  <c:v>279.66666666666669</c:v>
                </c:pt>
                <c:pt idx="6">
                  <c:v>305.70967741935482</c:v>
                </c:pt>
                <c:pt idx="7">
                  <c:v>286.70967741935482</c:v>
                </c:pt>
                <c:pt idx="8">
                  <c:v>277.06666666666666</c:v>
                </c:pt>
                <c:pt idx="9">
                  <c:v>289.35483870967744</c:v>
                </c:pt>
                <c:pt idx="10">
                  <c:v>320.5</c:v>
                </c:pt>
                <c:pt idx="11">
                  <c:v>331.96774193548384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A281-4026-B1B3-FE97E977E1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1177136"/>
        <c:axId val="461181056"/>
      </c:lineChart>
      <c:dateAx>
        <c:axId val="461177136"/>
        <c:scaling>
          <c:orientation val="minMax"/>
        </c:scaling>
        <c:delete val="0"/>
        <c:axPos val="b"/>
        <c:numFmt formatCode="[$-409]mmm;@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461181056"/>
        <c:crosses val="autoZero"/>
        <c:auto val="1"/>
        <c:lblOffset val="100"/>
        <c:baseTimeUnit val="months"/>
      </c:dateAx>
      <c:valAx>
        <c:axId val="46118105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461177136"/>
        <c:crosses val="autoZero"/>
        <c:crossBetween val="between"/>
        <c:minorUnit val="0.5"/>
      </c:valAx>
      <c:spPr>
        <a:ln w="12700">
          <a:solidFill>
            <a:sysClr val="windowText" lastClr="000000"/>
          </a:solidFill>
        </a:ln>
      </c:spPr>
    </c:plotArea>
    <c:legend>
      <c:legendPos val="b"/>
      <c:overlay val="0"/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0.94719</cdr:x>
      <cdr:y>0.33882</cdr:y>
    </cdr:from>
    <cdr:to>
      <cdr:x>0.9924</cdr:x>
      <cdr:y>0.61109</cdr:y>
    </cdr:to>
    <cdr:sp macro="" textlink="">
      <cdr:nvSpPr>
        <cdr:cNvPr id="2" name="TekstSylinder 1"/>
        <cdr:cNvSpPr txBox="1"/>
      </cdr:nvSpPr>
      <cdr:spPr>
        <a:xfrm xmlns:a="http://schemas.openxmlformats.org/drawingml/2006/main" rot="16200000">
          <a:off x="8187181" y="2630211"/>
          <a:ext cx="1628061" cy="4196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/>
            <a:t>Preliminary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0.04892</cdr:x>
      <cdr:y>0.04793</cdr:y>
    </cdr:from>
    <cdr:to>
      <cdr:x>0.19053</cdr:x>
      <cdr:y>0.09101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452854" y="286168"/>
          <a:ext cx="1310769" cy="2572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/>
            <a:t>Mill. bbl/day</a:t>
          </a:r>
        </a:p>
      </cdr:txBody>
    </cdr:sp>
  </cdr:relSizeAnchor>
  <cdr:relSizeAnchor xmlns:cdr="http://schemas.openxmlformats.org/drawingml/2006/chartDrawing">
    <cdr:from>
      <cdr:x>0.92258</cdr:x>
      <cdr:y>0.43224</cdr:y>
    </cdr:from>
    <cdr:to>
      <cdr:x>0.96812</cdr:x>
      <cdr:y>0.64075</cdr:y>
    </cdr:to>
    <cdr:sp macro="" textlink="">
      <cdr:nvSpPr>
        <cdr:cNvPr id="4" name="TekstSylinder 3"/>
        <cdr:cNvSpPr txBox="1"/>
      </cdr:nvSpPr>
      <cdr:spPr>
        <a:xfrm xmlns:a="http://schemas.openxmlformats.org/drawingml/2006/main" rot="16200000">
          <a:off x="8120944" y="2997384"/>
          <a:ext cx="1246802" cy="421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/>
            <a:t>Preliminary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0.50012</cdr:x>
      <cdr:y>0.003</cdr:y>
    </cdr:from>
    <cdr:to>
      <cdr:x>0.50503</cdr:x>
      <cdr:y>0.04495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4654644" y="17882"/>
          <a:ext cx="45719" cy="25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nb-NO" sz="1100"/>
        </a:p>
      </cdr:txBody>
    </cdr:sp>
  </cdr:relSizeAnchor>
  <cdr:relSizeAnchor xmlns:cdr="http://schemas.openxmlformats.org/drawingml/2006/chartDrawing">
    <cdr:from>
      <cdr:x>0.04807</cdr:x>
      <cdr:y>0.05118</cdr:y>
    </cdr:from>
    <cdr:to>
      <cdr:x>0.19339</cdr:x>
      <cdr:y>0.11439</cdr:y>
    </cdr:to>
    <cdr:sp macro="" textlink="">
      <cdr:nvSpPr>
        <cdr:cNvPr id="6" name="TekstSylinder 5"/>
        <cdr:cNvSpPr txBox="1"/>
      </cdr:nvSpPr>
      <cdr:spPr>
        <a:xfrm xmlns:a="http://schemas.openxmlformats.org/drawingml/2006/main">
          <a:off x="445402" y="305115"/>
          <a:ext cx="1346440" cy="376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/>
            <a:t>Mill. Sm³/day</a:t>
          </a:r>
        </a:p>
      </cdr:txBody>
    </cdr:sp>
  </cdr:relSizeAnchor>
  <cdr:relSizeAnchor xmlns:cdr="http://schemas.openxmlformats.org/drawingml/2006/chartDrawing">
    <cdr:from>
      <cdr:x>0.93502</cdr:x>
      <cdr:y>0.38263</cdr:y>
    </cdr:from>
    <cdr:to>
      <cdr:x>0.97901</cdr:x>
      <cdr:y>0.62585</cdr:y>
    </cdr:to>
    <cdr:sp macro="" textlink="">
      <cdr:nvSpPr>
        <cdr:cNvPr id="5" name="TekstSylinder 4"/>
        <cdr:cNvSpPr txBox="1"/>
      </cdr:nvSpPr>
      <cdr:spPr>
        <a:xfrm xmlns:a="http://schemas.openxmlformats.org/drawingml/2006/main" rot="16200000">
          <a:off x="7247873" y="2505428"/>
          <a:ext cx="1296001" cy="3629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 dirty="0"/>
            <a:t>Preliminary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docProps/app.xml><?xml version="1.0" encoding="utf-8"?>
<Properties xmlns="http://schemas.openxmlformats.org/officeDocument/2006/extended-properties" xmlns:vt="http://schemas.openxmlformats.org/officeDocument/2006/docPropsVTypes">
  <Template>Lysark bredformat (engelsk)</Template>
  <TotalTime>32</TotalTime>
  <Words>48</Words>
  <Application>Microsoft Office PowerPoint</Application>
  <PresentationFormat>Widescreen</PresentationFormat>
  <Paragraphs>17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Lysark (bokmål)</vt:lpstr>
      <vt:lpstr>Monthly Production from NCS 2021 compared with prognosis and 2020</vt:lpstr>
      <vt:lpstr>Production December 2021</vt:lpstr>
      <vt:lpstr>Oil production 2021</vt:lpstr>
      <vt:lpstr>Liquid production 2021</vt:lpstr>
      <vt:lpstr>Gas production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Production from NCS 2021 compared with prognosis and 2020</dc:title>
  <dc:creator>Bjørøen Arne</dc:creator>
  <cp:lastModifiedBy>Bjørøen Arne</cp:lastModifiedBy>
  <cp:revision>5</cp:revision>
  <cp:lastPrinted>2022-01-19T13:20:59Z</cp:lastPrinted>
  <dcterms:created xsi:type="dcterms:W3CDTF">2021-09-20T11:14:56Z</dcterms:created>
  <dcterms:modified xsi:type="dcterms:W3CDTF">2022-01-19T13:21:59Z</dcterms:modified>
</cp:coreProperties>
</file>